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3" r:id="rId3"/>
    <p:sldMasterId id="2147483686" r:id="rId4"/>
  </p:sldMasterIdLst>
  <p:notesMasterIdLst>
    <p:notesMasterId r:id="rId7"/>
  </p:notesMasterIdLst>
  <p:sldIdLst>
    <p:sldId id="281" r:id="rId5"/>
    <p:sldId id="284" r:id="rId6"/>
  </p:sldIdLst>
  <p:sldSz cx="6858000" cy="9144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00"/>
    <a:srgbClr val="006600"/>
    <a:srgbClr val="111111"/>
    <a:srgbClr val="FFFF99"/>
    <a:srgbClr val="D60093"/>
    <a:srgbClr val="FF9933"/>
    <a:srgbClr val="CC0066"/>
    <a:srgbClr val="66CCFF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76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E883C-C8AE-4F51-8307-2A2E77D83761}" type="datetimeFigureOut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EDC9C-9D92-4CCA-B563-121D3164B9B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914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0940-831F-4E37-B26B-006A5AC3756D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480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5FF6-A21C-43EA-BDFE-4A86B674D78B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62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3B51-1A05-42EB-A1E1-7BA2C0295A28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509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84536" y="7939620"/>
            <a:ext cx="6702028" cy="842433"/>
            <a:chOff x="71" y="3751"/>
            <a:chExt cx="5629" cy="398"/>
          </a:xfrm>
        </p:grpSpPr>
        <p:sp>
          <p:nvSpPr>
            <p:cNvPr id="3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" name="Rectangle 28"/>
          <p:cNvSpPr>
            <a:spLocks noChangeArrowheads="1"/>
          </p:cNvSpPr>
          <p:nvPr/>
        </p:nvSpPr>
        <p:spPr bwMode="gray">
          <a:xfrm>
            <a:off x="85726" y="8813802"/>
            <a:ext cx="6698456" cy="2180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US" altLang="zh-TW" smtClean="0"/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64294" y="325967"/>
            <a:ext cx="6736556" cy="1509184"/>
            <a:chOff x="54" y="538"/>
            <a:chExt cx="5658" cy="713"/>
          </a:xfrm>
        </p:grpSpPr>
        <p:sp>
          <p:nvSpPr>
            <p:cNvPr id="8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12620 w 5446"/>
                <a:gd name="T3" fmla="*/ 0 h 590"/>
                <a:gd name="T4" fmla="*/ 12620 w 5446"/>
                <a:gd name="T5" fmla="*/ 16 h 590"/>
                <a:gd name="T6" fmla="*/ 12620 w 5446"/>
                <a:gd name="T7" fmla="*/ 23 h 590"/>
                <a:gd name="T8" fmla="*/ 3504 w 5446"/>
                <a:gd name="T9" fmla="*/ 22 h 590"/>
                <a:gd name="T10" fmla="*/ 2980 w 5446"/>
                <a:gd name="T11" fmla="*/ 29 h 590"/>
                <a:gd name="T12" fmla="*/ 0 w 5446"/>
                <a:gd name="T13" fmla="*/ 30 h 590"/>
                <a:gd name="T14" fmla="*/ 0 w 5446"/>
                <a:gd name="T15" fmla="*/ 0 h 5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3331 w 1440"/>
                <a:gd name="T1" fmla="*/ 1 h 112"/>
                <a:gd name="T2" fmla="*/ 2921 w 1440"/>
                <a:gd name="T3" fmla="*/ 7 h 112"/>
                <a:gd name="T4" fmla="*/ 0 w 1440"/>
                <a:gd name="T5" fmla="*/ 7 h 112"/>
                <a:gd name="T6" fmla="*/ 0 w 1440"/>
                <a:gd name="T7" fmla="*/ 4 h 112"/>
                <a:gd name="T8" fmla="*/ 2476 w 1440"/>
                <a:gd name="T9" fmla="*/ 4 h 112"/>
                <a:gd name="T10" fmla="*/ 2645 w 1440"/>
                <a:gd name="T11" fmla="*/ 0 h 112"/>
                <a:gd name="T12" fmla="*/ 3331 w 1440"/>
                <a:gd name="T13" fmla="*/ 1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19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1" name="Rectangle 33"/>
          <p:cNvSpPr>
            <a:spLocks noChangeArrowheads="1"/>
          </p:cNvSpPr>
          <p:nvPr/>
        </p:nvSpPr>
        <p:spPr bwMode="gray">
          <a:xfrm>
            <a:off x="64294" y="1"/>
            <a:ext cx="6736556" cy="247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US" altLang="zh-TW" smtClean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3832" y="8593668"/>
            <a:ext cx="1653779" cy="423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1194" y="8593668"/>
            <a:ext cx="2243138" cy="42333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75536" y="8593668"/>
            <a:ext cx="1653778" cy="4233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934C-143C-40A7-8A5F-AF8F6B1BF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6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70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541069" y="5046995"/>
            <a:ext cx="3912524" cy="206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1pPr>
            <a:lvl2pPr lvl="1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2pPr>
            <a:lvl3pPr lvl="2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3pPr>
            <a:lvl4pPr lvl="3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4pPr>
            <a:lvl5pPr lvl="4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5pPr>
            <a:lvl6pPr lvl="5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6pPr>
            <a:lvl7pPr lvl="6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7pPr>
            <a:lvl8pPr lvl="7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8pPr>
            <a:lvl9pPr lvl="8">
              <a:spcBef>
                <a:spcPts val="0"/>
              </a:spcBef>
              <a:buClr>
                <a:srgbClr val="2185C5"/>
              </a:buClr>
              <a:buSzPct val="100000"/>
              <a:defRPr sz="4800">
                <a:solidFill>
                  <a:srgbClr val="2185C5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4453685" y="4503402"/>
            <a:ext cx="541350" cy="1371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994895" y="4503402"/>
            <a:ext cx="541350" cy="1371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1" y="4503402"/>
            <a:ext cx="541350" cy="1371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541069" y="4503402"/>
            <a:ext cx="3912524" cy="1371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884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67544"/>
            <a:ext cx="6858000" cy="798904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285777" y="1266449"/>
            <a:ext cx="2285775" cy="1371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4572203" y="1266449"/>
            <a:ext cx="2285775" cy="1371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2" y="1266449"/>
            <a:ext cx="2285775" cy="1371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3847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282819" y="3843202"/>
            <a:ext cx="4292774" cy="145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3" name="Shape 23"/>
          <p:cNvSpPr txBox="1"/>
          <p:nvPr/>
        </p:nvSpPr>
        <p:spPr>
          <a:xfrm>
            <a:off x="2695050" y="179512"/>
            <a:ext cx="1467900" cy="11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9600" b="1" dirty="0">
              <a:solidFill>
                <a:srgbClr val="97ABBC"/>
              </a:solidFill>
            </a:endParaRPr>
          </a:p>
        </p:txBody>
      </p:sp>
      <p:sp>
        <p:nvSpPr>
          <p:cNvPr id="24" name="Shape 24"/>
          <p:cNvSpPr/>
          <p:nvPr/>
        </p:nvSpPr>
        <p:spPr>
          <a:xfrm>
            <a:off x="4292462" y="923079"/>
            <a:ext cx="1282725" cy="1371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5575633" y="923079"/>
            <a:ext cx="1282725" cy="1371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" y="923079"/>
            <a:ext cx="1282725" cy="1371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1282819" y="923079"/>
            <a:ext cx="1282725" cy="1371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3326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70275" y="366200"/>
            <a:ext cx="4846950" cy="1524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670275" y="2441935"/>
            <a:ext cx="4846950" cy="631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5517276" y="9006802"/>
            <a:ext cx="670274" cy="1371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6187735" y="9006802"/>
            <a:ext cx="670274" cy="1371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" y="9006802"/>
            <a:ext cx="670274" cy="1371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670282" y="9006802"/>
            <a:ext cx="4846950" cy="1371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691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+ 2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70275" y="366200"/>
            <a:ext cx="4846950" cy="1524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70219" y="2133600"/>
            <a:ext cx="2352600" cy="662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3164591" y="2133600"/>
            <a:ext cx="2352600" cy="662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5517276" y="9006802"/>
            <a:ext cx="670274" cy="1371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6187735" y="9006802"/>
            <a:ext cx="670274" cy="1371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" y="9006802"/>
            <a:ext cx="670274" cy="1371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670282" y="9006802"/>
            <a:ext cx="4846950" cy="1371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610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3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70275" y="366200"/>
            <a:ext cx="4846950" cy="1524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70275" y="2133600"/>
            <a:ext cx="1778400" cy="662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2539802" y="2133600"/>
            <a:ext cx="1778400" cy="662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409330" y="2133600"/>
            <a:ext cx="1778400" cy="662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5517276" y="9006802"/>
            <a:ext cx="670274" cy="1371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/>
          <p:nvPr/>
        </p:nvSpPr>
        <p:spPr>
          <a:xfrm>
            <a:off x="6187735" y="9006802"/>
            <a:ext cx="670274" cy="1371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1" y="9006802"/>
            <a:ext cx="670274" cy="1371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670282" y="9006802"/>
            <a:ext cx="4846950" cy="1371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736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EAEC-E95D-4158-8A36-DE2F251AF9CB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340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70275" y="366200"/>
            <a:ext cx="4846950" cy="1524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517276" y="9006802"/>
            <a:ext cx="670274" cy="1371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6187735" y="9006802"/>
            <a:ext cx="670274" cy="1371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" y="9006802"/>
            <a:ext cx="670274" cy="1371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670282" y="9006802"/>
            <a:ext cx="4846950" cy="1371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014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70275" y="8266600"/>
            <a:ext cx="4846950" cy="62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360"/>
              </a:spcBef>
              <a:buClr>
                <a:srgbClr val="2185C5"/>
              </a:buClr>
              <a:buSzPct val="100000"/>
              <a:buNone/>
              <a:defRPr sz="1400">
                <a:solidFill>
                  <a:srgbClr val="2185C5"/>
                </a:solidFill>
              </a:defRPr>
            </a:lvl1pPr>
          </a:lstStyle>
          <a:p>
            <a:endParaRPr/>
          </a:p>
        </p:txBody>
      </p:sp>
      <p:sp>
        <p:nvSpPr>
          <p:cNvPr id="60" name="Shape 60"/>
          <p:cNvSpPr/>
          <p:nvPr/>
        </p:nvSpPr>
        <p:spPr>
          <a:xfrm>
            <a:off x="5517276" y="9006802"/>
            <a:ext cx="670274" cy="1371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6187735" y="9006802"/>
            <a:ext cx="670274" cy="1371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" y="9006802"/>
            <a:ext cx="670274" cy="1371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670282" y="9006802"/>
            <a:ext cx="4846950" cy="1371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60"/>
          <p:cNvSpPr/>
          <p:nvPr userDrawn="1"/>
        </p:nvSpPr>
        <p:spPr>
          <a:xfrm>
            <a:off x="5515620" y="-7484"/>
            <a:ext cx="670274" cy="1371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61"/>
          <p:cNvSpPr/>
          <p:nvPr userDrawn="1"/>
        </p:nvSpPr>
        <p:spPr>
          <a:xfrm>
            <a:off x="6186079" y="-7484"/>
            <a:ext cx="670274" cy="1371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62"/>
          <p:cNvSpPr/>
          <p:nvPr userDrawn="1"/>
        </p:nvSpPr>
        <p:spPr>
          <a:xfrm>
            <a:off x="-1655" y="-7484"/>
            <a:ext cx="670274" cy="1371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63"/>
          <p:cNvSpPr/>
          <p:nvPr userDrawn="1"/>
        </p:nvSpPr>
        <p:spPr>
          <a:xfrm>
            <a:off x="668626" y="-7484"/>
            <a:ext cx="4846950" cy="1371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98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5517276" y="9006802"/>
            <a:ext cx="670274" cy="1371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6187735" y="9006802"/>
            <a:ext cx="670274" cy="1371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" y="9006802"/>
            <a:ext cx="670274" cy="1371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670282" y="9006802"/>
            <a:ext cx="4846950" cy="137199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9701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lor background">
    <p:bg>
      <p:bgPr>
        <a:solidFill>
          <a:srgbClr val="2185C5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517276" y="9006802"/>
            <a:ext cx="670274" cy="1371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6187735" y="9006802"/>
            <a:ext cx="670274" cy="1371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" y="9006802"/>
            <a:ext cx="670274" cy="1371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670282" y="9006802"/>
            <a:ext cx="4846950" cy="1371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7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3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0940-831F-4E37-B26B-006A5AC3756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8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7EAEC-E95D-4158-8A36-DE2F251AF9C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42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CE9D-6B87-45ED-8964-316301F4863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0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F168-36EC-4DA4-B965-75B9E0564C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169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AAD-E90F-4905-AADA-FE8587C8D48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7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E10B-B8FE-429F-9563-48D730A4394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3CE9D-6B87-45ED-8964-316301F4863B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585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841B-25AE-41B4-9CB8-5160A5F94FF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42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0383-7BC7-4359-B333-532009C1037D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02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EB38-7020-40EA-8CF1-85990E7EB3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019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5FF6-A21C-43EA-BDFE-4A86B674D78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88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83B51-1A05-42EB-A1E1-7BA2C0295A28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8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F168-36EC-4DA4-B965-75B9E0564C00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9AAD-E90F-4905-AADA-FE8587C8D488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928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7E10B-B8FE-429F-9563-48D730A43949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6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841B-25AE-41B4-9CB8-5160A5F94FF1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5336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0383-7BC7-4359-B333-532009C1037D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378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EB38-7020-40EA-8CF1-85990E7EB3D4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710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393ED-3560-469B-B310-D65BCCAA7595}" type="datetime1">
              <a:rPr lang="zh-TW" altLang="en-US" smtClean="0"/>
              <a:pPr/>
              <a:t>2019/02/13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3AC4-B322-4F21-ACF8-72EABA60BF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72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5"/>
          <p:cNvSpPr>
            <a:spLocks/>
          </p:cNvSpPr>
          <p:nvPr/>
        </p:nvSpPr>
        <p:spPr bwMode="gray">
          <a:xfrm>
            <a:off x="71438" y="8595785"/>
            <a:ext cx="6728222" cy="419100"/>
          </a:xfrm>
          <a:custGeom>
            <a:avLst/>
            <a:gdLst>
              <a:gd name="T0" fmla="*/ 2147483647 w 5651"/>
              <a:gd name="T1" fmla="*/ 2147483647 h 198"/>
              <a:gd name="T2" fmla="*/ 2147483647 w 5651"/>
              <a:gd name="T3" fmla="*/ 2147483647 h 198"/>
              <a:gd name="T4" fmla="*/ 2147483647 w 5651"/>
              <a:gd name="T5" fmla="*/ 2147483647 h 198"/>
              <a:gd name="T6" fmla="*/ 2147483647 w 5651"/>
              <a:gd name="T7" fmla="*/ 2147483647 h 198"/>
              <a:gd name="T8" fmla="*/ 2147483647 w 5651"/>
              <a:gd name="T9" fmla="*/ 2147483647 h 198"/>
              <a:gd name="T10" fmla="*/ 0 w 5651"/>
              <a:gd name="T11" fmla="*/ 0 h 198"/>
              <a:gd name="T12" fmla="*/ 2147483647 w 5651"/>
              <a:gd name="T13" fmla="*/ 2147483647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Freeform 26"/>
          <p:cNvSpPr>
            <a:spLocks/>
          </p:cNvSpPr>
          <p:nvPr/>
        </p:nvSpPr>
        <p:spPr bwMode="gray">
          <a:xfrm>
            <a:off x="71438" y="8655051"/>
            <a:ext cx="6731794" cy="372533"/>
          </a:xfrm>
          <a:custGeom>
            <a:avLst/>
            <a:gdLst>
              <a:gd name="T0" fmla="*/ 0 w 5650"/>
              <a:gd name="T1" fmla="*/ 2147483647 h 176"/>
              <a:gd name="T2" fmla="*/ 2147483647 w 5650"/>
              <a:gd name="T3" fmla="*/ 2147483647 h 176"/>
              <a:gd name="T4" fmla="*/ 2147483647 w 5650"/>
              <a:gd name="T5" fmla="*/ 2147483647 h 176"/>
              <a:gd name="T6" fmla="*/ 2147483647 w 5650"/>
              <a:gd name="T7" fmla="*/ 2147483647 h 176"/>
              <a:gd name="T8" fmla="*/ 2147483647 w 5650"/>
              <a:gd name="T9" fmla="*/ 2147483647 h 176"/>
              <a:gd name="T10" fmla="*/ 0 w 5650"/>
              <a:gd name="T11" fmla="*/ 0 h 176"/>
              <a:gd name="T12" fmla="*/ 0 w 5650"/>
              <a:gd name="T13" fmla="*/ 2147483647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8" name="Freeform 27" descr="Dark upward diagonal"/>
          <p:cNvSpPr>
            <a:spLocks/>
          </p:cNvSpPr>
          <p:nvPr/>
        </p:nvSpPr>
        <p:spPr bwMode="gray">
          <a:xfrm>
            <a:off x="69057" y="131233"/>
            <a:ext cx="6717506" cy="239184"/>
          </a:xfrm>
          <a:custGeom>
            <a:avLst/>
            <a:gdLst>
              <a:gd name="T0" fmla="*/ 0 w 5639"/>
              <a:gd name="T1" fmla="*/ 0 h 113"/>
              <a:gd name="T2" fmla="*/ 2147483647 w 5639"/>
              <a:gd name="T3" fmla="*/ 0 h 113"/>
              <a:gd name="T4" fmla="*/ 2147483647 w 5639"/>
              <a:gd name="T5" fmla="*/ 2147483647 h 113"/>
              <a:gd name="T6" fmla="*/ 2147483647 w 5639"/>
              <a:gd name="T7" fmla="*/ 2147483647 h 113"/>
              <a:gd name="T8" fmla="*/ 0 w 5639"/>
              <a:gd name="T9" fmla="*/ 2147483647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9" name="Freeform 28"/>
          <p:cNvSpPr>
            <a:spLocks/>
          </p:cNvSpPr>
          <p:nvPr/>
        </p:nvSpPr>
        <p:spPr bwMode="gray">
          <a:xfrm>
            <a:off x="69056" y="410634"/>
            <a:ext cx="6716316" cy="1250951"/>
          </a:xfrm>
          <a:custGeom>
            <a:avLst/>
            <a:gdLst>
              <a:gd name="T0" fmla="*/ 2147483647 w 5446"/>
              <a:gd name="T1" fmla="*/ 0 h 531"/>
              <a:gd name="T2" fmla="*/ 0 w 5446"/>
              <a:gd name="T3" fmla="*/ 0 h 531"/>
              <a:gd name="T4" fmla="*/ 2147483647 w 5446"/>
              <a:gd name="T5" fmla="*/ 2147483647 h 531"/>
              <a:gd name="T6" fmla="*/ 2147483647 w 5446"/>
              <a:gd name="T7" fmla="*/ 2147483647 h 531"/>
              <a:gd name="T8" fmla="*/ 2147483647 w 5446"/>
              <a:gd name="T9" fmla="*/ 2147483647 h 531"/>
              <a:gd name="T10" fmla="*/ 2147483647 w 5446"/>
              <a:gd name="T11" fmla="*/ 2147483647 h 531"/>
              <a:gd name="T12" fmla="*/ 2147483647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69056" y="408517"/>
            <a:ext cx="6716316" cy="111548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32"/>
          <p:cNvSpPr>
            <a:spLocks noChangeArrowheads="1"/>
          </p:cNvSpPr>
          <p:nvPr/>
        </p:nvSpPr>
        <p:spPr bwMode="gray">
          <a:xfrm flipV="1">
            <a:off x="71438" y="8964084"/>
            <a:ext cx="6732985" cy="74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endParaRPr lang="en-US" altLang="zh-TW" smtClean="0"/>
          </a:p>
        </p:txBody>
      </p:sp>
      <p:sp>
        <p:nvSpPr>
          <p:cNvPr id="1032" name="Freeform 35"/>
          <p:cNvSpPr>
            <a:spLocks/>
          </p:cNvSpPr>
          <p:nvPr/>
        </p:nvSpPr>
        <p:spPr bwMode="gray">
          <a:xfrm>
            <a:off x="5172075" y="1397000"/>
            <a:ext cx="1616869" cy="69851"/>
          </a:xfrm>
          <a:custGeom>
            <a:avLst/>
            <a:gdLst>
              <a:gd name="T0" fmla="*/ 0 w 1358"/>
              <a:gd name="T1" fmla="*/ 2147483647 h 33"/>
              <a:gd name="T2" fmla="*/ 2147483647 w 1358"/>
              <a:gd name="T3" fmla="*/ 0 h 33"/>
              <a:gd name="T4" fmla="*/ 2147483647 w 1358"/>
              <a:gd name="T5" fmla="*/ 2147483647 h 33"/>
              <a:gd name="T6" fmla="*/ 2147483647 w 1358"/>
              <a:gd name="T7" fmla="*/ 2147483647 h 33"/>
              <a:gd name="T8" fmla="*/ 0 w 1358"/>
              <a:gd name="T9" fmla="*/ 214748364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286000" y="8415867"/>
            <a:ext cx="1284685" cy="3873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623072" y="8430684"/>
            <a:ext cx="1733550" cy="3873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168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70275" y="366200"/>
            <a:ext cx="484695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0275" y="2441934"/>
            <a:ext cx="4846950" cy="631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677480"/>
              </a:buClr>
              <a:buSzPct val="100000"/>
              <a:buFont typeface="Lato"/>
              <a:buChar char="▷"/>
              <a:defRPr sz="30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480"/>
              </a:spcBef>
              <a:buClr>
                <a:srgbClr val="677480"/>
              </a:buClr>
              <a:buSzPct val="100000"/>
              <a:buFont typeface="Lato"/>
              <a:defRPr sz="24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360"/>
              </a:spcBef>
              <a:buClr>
                <a:srgbClr val="677480"/>
              </a:buClr>
              <a:buSzPct val="100000"/>
              <a:buFont typeface="Lato"/>
              <a:defRPr sz="1800">
                <a:solidFill>
                  <a:srgbClr val="677480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481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393ED-3560-469B-B310-D65BCCAA759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2019/02/13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A3AC4-B322-4F21-ACF8-72EABA60BF6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2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64704" y="323528"/>
            <a:ext cx="539461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600"/>
              </a:lnSpc>
            </a:pPr>
            <a:r>
              <a:rPr lang="en-US" altLang="zh-TW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基隆市加強推動</a:t>
            </a:r>
            <a:r>
              <a:rPr lang="zh-TW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endParaRPr lang="en-US" altLang="zh-TW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600"/>
              </a:lnSpc>
            </a:pPr>
            <a:r>
              <a:rPr lang="zh-TW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廢乾電池回收競賽獎勵計畫</a:t>
            </a:r>
          </a:p>
        </p:txBody>
      </p:sp>
      <p:pic>
        <p:nvPicPr>
          <p:cNvPr id="1027" name="Picture 3" descr="C:\Users\PETCPETC\Downloads\6801261361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2" y="7475217"/>
            <a:ext cx="4335902" cy="11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865611" y="1871117"/>
            <a:ext cx="571002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TW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1.</a:t>
            </a:r>
            <a:r>
              <a:rPr lang="zh-TW" altLang="en-US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競賽時間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：回收競賽期間自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108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年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日起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至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30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日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止</a:t>
            </a:r>
          </a:p>
          <a:p>
            <a:pPr algn="just">
              <a:lnSpc>
                <a:spcPct val="130000"/>
              </a:lnSpc>
            </a:pPr>
            <a:r>
              <a:rPr lang="en-US" altLang="zh-TW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2.</a:t>
            </a:r>
            <a:r>
              <a:rPr lang="zh-TW" altLang="en-US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競賽方式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：由各校自行辦理班際回收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</a:t>
            </a:r>
            <a:endParaRPr lang="en-US" altLang="zh-TW" sz="16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74625" indent="-174625" algn="just">
              <a:lnSpc>
                <a:spcPct val="130000"/>
              </a:lnSpc>
            </a:pPr>
            <a:r>
              <a:rPr lang="en-US" altLang="zh-TW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3.</a:t>
            </a:r>
            <a:r>
              <a:rPr lang="zh-TW" altLang="en-US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競賽獎勵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：回收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量第一名的班級可獲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15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份宣導品、第二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    </a:t>
            </a:r>
            <a:endParaRPr lang="en-US" altLang="zh-TW" sz="16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74625" indent="-174625" algn="just">
              <a:lnSpc>
                <a:spcPct val="130000"/>
              </a:lnSpc>
            </a:pP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          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可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獲得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份、第三名可獲得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份。</a:t>
            </a:r>
          </a:p>
          <a:p>
            <a:pPr marL="174625" indent="-174625" algn="just">
              <a:lnSpc>
                <a:spcPct val="130000"/>
              </a:lnSpc>
            </a:pPr>
            <a:endParaRPr lang="en-US" altLang="zh-TW" sz="16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8986" y="1547664"/>
            <a:ext cx="4173088" cy="3321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班際競賽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(107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學年度下學期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endParaRPr lang="zh-CN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5316" y="4143142"/>
            <a:ext cx="5710028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TW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1.</a:t>
            </a:r>
            <a:r>
              <a:rPr lang="zh-TW" altLang="en-US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競賽時間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：回收競賽期間自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108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年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日起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至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30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日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止</a:t>
            </a:r>
          </a:p>
          <a:p>
            <a:pPr marL="1163638" indent="-1163638" algn="just">
              <a:lnSpc>
                <a:spcPct val="130000"/>
              </a:lnSpc>
            </a:pPr>
            <a:r>
              <a:rPr lang="en-US" altLang="zh-TW" sz="1600" b="1" dirty="0" smtClean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2.</a:t>
            </a:r>
            <a:r>
              <a:rPr lang="zh-TW" altLang="en-US" sz="1600" b="1" dirty="0" smtClean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競賽方式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：由環保局以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108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年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月競賽人均回收量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佔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50%)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及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競賽人均回收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量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佔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50%)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合計佔全市國小之排名分別計分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計算至小數點第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位，小數第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位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捨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入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16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indent="-1255713" algn="just">
              <a:lnSpc>
                <a:spcPct val="130000"/>
              </a:lnSpc>
            </a:pPr>
            <a:r>
              <a:rPr lang="en-US" altLang="zh-TW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3. </a:t>
            </a:r>
            <a:r>
              <a:rPr lang="zh-TW" altLang="en-US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競賽獎勵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：依成績排名之前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所學校可獲獎勵</a:t>
            </a:r>
            <a:endParaRPr lang="en-US" altLang="zh-TW" sz="16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indent="-4763" algn="just">
              <a:lnSpc>
                <a:spcPct val="130000"/>
              </a:lnSpc>
            </a:pP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第一名</a:t>
            </a:r>
            <a:r>
              <a:rPr lang="en-US" altLang="zh-TW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名：獲宣導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品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100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  </a:t>
            </a:r>
            <a:endParaRPr lang="en-US" altLang="zh-TW" sz="14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indent="-4763" algn="just">
              <a:lnSpc>
                <a:spcPct val="130000"/>
              </a:lnSpc>
            </a:pP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第二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</a:t>
            </a:r>
            <a:r>
              <a:rPr lang="en-US" altLang="zh-TW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名：獲宣導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品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80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</a:t>
            </a:r>
            <a:endParaRPr lang="en-US" altLang="zh-TW" sz="14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indent="-4763" algn="just">
              <a:lnSpc>
                <a:spcPct val="130000"/>
              </a:lnSpc>
            </a:pP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第三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</a:t>
            </a:r>
            <a:r>
              <a:rPr lang="en-US" altLang="zh-TW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名：獲宣導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品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60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</a:t>
            </a:r>
            <a:endParaRPr lang="en-US" altLang="zh-TW" sz="14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indent="-4763" algn="just">
              <a:lnSpc>
                <a:spcPct val="130000"/>
              </a:lnSpc>
            </a:pP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第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四至十名：獲宣導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品各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</a:t>
            </a:r>
            <a:endParaRPr lang="en-US" altLang="zh-TW" sz="1600" dirty="0" smtClean="0">
              <a:solidFill>
                <a:srgbClr val="0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lvl="0" indent="-1255713" algn="just">
              <a:lnSpc>
                <a:spcPct val="130000"/>
              </a:lnSpc>
            </a:pPr>
            <a:r>
              <a:rPr lang="en-US" altLang="zh-TW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※</a:t>
            </a:r>
            <a:r>
              <a:rPr lang="zh-TW" altLang="en-US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倘若</a:t>
            </a:r>
            <a:r>
              <a:rPr lang="zh-TW" altLang="en-US" sz="1400" dirty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合計總分有同樣重量者</a:t>
            </a:r>
            <a:r>
              <a:rPr lang="zh-TW" altLang="en-US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，名次將並列</a:t>
            </a:r>
            <a:r>
              <a:rPr lang="en-US" altLang="zh-TW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至多取</a:t>
            </a:r>
            <a:r>
              <a:rPr lang="en-US" altLang="zh-TW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</a:t>
            </a:r>
            <a:r>
              <a:rPr lang="zh-TW" altLang="en-US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所學校給予獎勵</a:t>
            </a:r>
            <a:r>
              <a:rPr lang="en-US" altLang="zh-TW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zh-TW" altLang="en-US" sz="1400" dirty="0">
              <a:solidFill>
                <a:srgbClr val="0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2960" y="3807804"/>
            <a:ext cx="4199114" cy="3321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校際競賽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(107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學年度下學期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endParaRPr lang="zh-CN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27" name="Picture 7" descr="C:\Users\PETCPETC\Downloads\6801243850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3267847"/>
            <a:ext cx="1006092" cy="13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ETCPETC\Downloads\6801250976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88" y="971600"/>
            <a:ext cx="1292038" cy="12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24497" y="8836275"/>
            <a:ext cx="490999" cy="2616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廣告</a:t>
            </a:r>
            <a:endParaRPr lang="zh-TW" altLang="en-US" sz="1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0058" y="7260855"/>
            <a:ext cx="2196000" cy="3321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電池種類</a:t>
            </a:r>
            <a:endParaRPr lang="zh-CN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9" name="圖片 8" descr="C:\Users\Tammy浣熊\Desktop\基米家族PNG檔\基米花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2"/>
          <a:stretch/>
        </p:blipFill>
        <p:spPr bwMode="auto">
          <a:xfrm>
            <a:off x="7309" y="6516216"/>
            <a:ext cx="778485" cy="909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4" name="Picture 10" descr="C:\Users\PETCPETC\Downloads\68014171638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87" y="8456360"/>
            <a:ext cx="4458830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1357298" y="8824172"/>
            <a:ext cx="43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協辦學校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: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14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14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請各校自行填寫</a:t>
            </a:r>
            <a:r>
              <a:rPr lang="en-US" altLang="zh-TW" sz="14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1400" dirty="0" smtClean="0">
                <a:solidFill>
                  <a:schemeClr val="bg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endParaRPr lang="zh-TW" altLang="en-US" sz="1400" dirty="0">
              <a:solidFill>
                <a:schemeClr val="bg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94" y="5853335"/>
            <a:ext cx="153035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63" y="2928812"/>
            <a:ext cx="1342800" cy="85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71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64704" y="323528"/>
            <a:ext cx="5394611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3600"/>
              </a:lnSpc>
            </a:pPr>
            <a:r>
              <a:rPr lang="en-US" altLang="zh-TW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基隆市加強推動</a:t>
            </a:r>
            <a:r>
              <a:rPr lang="zh-TW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endParaRPr lang="en-US" altLang="zh-TW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3600"/>
              </a:lnSpc>
            </a:pPr>
            <a:r>
              <a:rPr lang="zh-TW" alt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廢乾電池回收競賽獎勵計畫</a:t>
            </a:r>
          </a:p>
        </p:txBody>
      </p:sp>
      <p:pic>
        <p:nvPicPr>
          <p:cNvPr id="1027" name="Picture 3" descr="C:\Users\PETCPETC\Downloads\6801261361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2" y="7475217"/>
            <a:ext cx="4335902" cy="11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/>
          <p:cNvSpPr/>
          <p:nvPr/>
        </p:nvSpPr>
        <p:spPr>
          <a:xfrm>
            <a:off x="865611" y="1871117"/>
            <a:ext cx="571002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TW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1.</a:t>
            </a:r>
            <a:r>
              <a:rPr lang="zh-TW" altLang="en-US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競賽時間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：回收競賽期間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自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108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年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日起至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31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日止</a:t>
            </a:r>
          </a:p>
          <a:p>
            <a:pPr algn="just">
              <a:lnSpc>
                <a:spcPct val="130000"/>
              </a:lnSpc>
            </a:pPr>
            <a:r>
              <a:rPr lang="en-US" altLang="zh-TW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2.</a:t>
            </a:r>
            <a:r>
              <a:rPr lang="zh-TW" altLang="en-US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競賽方式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：由各校自行辦理班際回收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</a:t>
            </a:r>
            <a:endParaRPr lang="en-US" altLang="zh-TW" sz="16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74625" indent="-174625" algn="just">
              <a:lnSpc>
                <a:spcPct val="130000"/>
              </a:lnSpc>
            </a:pPr>
            <a:r>
              <a:rPr lang="en-US" altLang="zh-TW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3.</a:t>
            </a:r>
            <a:r>
              <a:rPr lang="zh-TW" altLang="en-US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競賽獎勵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：回收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量第一名的班級可獲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15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份宣導品、第二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    </a:t>
            </a:r>
            <a:endParaRPr lang="en-US" altLang="zh-TW" sz="16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74625" indent="-174625" algn="just">
              <a:lnSpc>
                <a:spcPct val="130000"/>
              </a:lnSpc>
            </a:pP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                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可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獲得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份、第三名可獲得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份。</a:t>
            </a:r>
          </a:p>
          <a:p>
            <a:pPr marL="174625" indent="-174625" algn="just">
              <a:lnSpc>
                <a:spcPct val="130000"/>
              </a:lnSpc>
            </a:pPr>
            <a:endParaRPr lang="en-US" altLang="zh-TW" sz="16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8986" y="1547664"/>
            <a:ext cx="4173088" cy="3321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zh-TW" alt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班際競賽</a:t>
            </a:r>
            <a:r>
              <a:rPr lang="en-US" altLang="zh-TW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(108</a:t>
            </a:r>
            <a:r>
              <a:rPr lang="zh-TW" alt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學年度上學期</a:t>
            </a:r>
            <a:r>
              <a:rPr lang="en-US" altLang="zh-TW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endParaRPr lang="zh-CN" altLang="en-US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5315" y="4143142"/>
            <a:ext cx="5864745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TW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1.</a:t>
            </a:r>
            <a:r>
              <a:rPr lang="zh-TW" altLang="en-US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競賽時間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：回收競賽期間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自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108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年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日起至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</a:t>
            </a:r>
            <a:r>
              <a:rPr lang="en-US" altLang="zh-TW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31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日止</a:t>
            </a:r>
          </a:p>
          <a:p>
            <a:pPr marL="1163638" indent="-1163638" algn="just">
              <a:lnSpc>
                <a:spcPct val="130000"/>
              </a:lnSpc>
            </a:pPr>
            <a:r>
              <a:rPr lang="en-US" altLang="zh-TW" sz="1600" b="1" dirty="0" smtClean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2.</a:t>
            </a:r>
            <a:r>
              <a:rPr lang="zh-TW" altLang="en-US" sz="1600" b="1" dirty="0" smtClean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競賽方式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：由環保局以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108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年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9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月競賽人均回收量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佔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50%)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及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月競賽人均回收</a:t>
            </a:r>
            <a:r>
              <a:rPr lang="zh-TW" altLang="en-US" sz="16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量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佔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50%)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合計佔全市國小之排名分別計分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計算至小數點第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位，小數第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位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4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捨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5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入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en-US" altLang="zh-TW" sz="16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indent="-1255713" algn="just">
              <a:lnSpc>
                <a:spcPct val="130000"/>
              </a:lnSpc>
            </a:pPr>
            <a:r>
              <a:rPr lang="en-US" altLang="zh-TW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3. </a:t>
            </a:r>
            <a:r>
              <a:rPr lang="zh-TW" altLang="en-US" sz="1600" b="1" dirty="0">
                <a:solidFill>
                  <a:srgbClr val="0066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競賽獎勵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：依成績排名之前</a:t>
            </a:r>
            <a:r>
              <a:rPr lang="en-US" altLang="zh-TW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</a:t>
            </a:r>
            <a:r>
              <a:rPr lang="zh-TW" altLang="en-US" sz="16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所學校可獲獎勵</a:t>
            </a:r>
            <a:endParaRPr lang="en-US" altLang="zh-TW" sz="16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indent="-4763" algn="just">
              <a:lnSpc>
                <a:spcPct val="130000"/>
              </a:lnSpc>
            </a:pP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第一名</a:t>
            </a:r>
            <a:r>
              <a:rPr lang="en-US" altLang="zh-TW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名：獲宣導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品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100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  </a:t>
            </a:r>
            <a:endParaRPr lang="en-US" altLang="zh-TW" sz="14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indent="-4763" algn="just">
              <a:lnSpc>
                <a:spcPct val="130000"/>
              </a:lnSpc>
            </a:pP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第二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</a:t>
            </a:r>
            <a:r>
              <a:rPr lang="en-US" altLang="zh-TW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名：獲宣導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品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80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</a:t>
            </a:r>
            <a:endParaRPr lang="en-US" altLang="zh-TW" sz="14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indent="-4763" algn="just">
              <a:lnSpc>
                <a:spcPct val="130000"/>
              </a:lnSpc>
            </a:pP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第三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</a:t>
            </a:r>
            <a:r>
              <a:rPr lang="en-US" altLang="zh-TW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名：獲宣導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品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60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</a:t>
            </a:r>
            <a:endParaRPr lang="en-US" altLang="zh-TW" sz="1400" dirty="0" smtClean="0">
              <a:solidFill>
                <a:srgbClr val="111111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indent="-4763" algn="just">
              <a:lnSpc>
                <a:spcPct val="130000"/>
              </a:lnSpc>
            </a:pP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第</a:t>
            </a:r>
            <a:r>
              <a:rPr lang="zh-TW" altLang="en-US" sz="1400" dirty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四至十名：獲宣導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品各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20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份</a:t>
            </a:r>
            <a:endParaRPr lang="en-US" altLang="zh-TW" sz="1600" dirty="0" smtClean="0">
              <a:solidFill>
                <a:srgbClr val="0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  <a:p>
            <a:pPr marL="1255713" indent="-1255713" algn="just">
              <a:lnSpc>
                <a:spcPct val="130000"/>
              </a:lnSpc>
            </a:pPr>
            <a:r>
              <a:rPr lang="en-US" altLang="zh-TW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※</a:t>
            </a:r>
            <a:r>
              <a:rPr lang="zh-TW" altLang="en-US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倘若</a:t>
            </a:r>
            <a:r>
              <a:rPr lang="zh-TW" altLang="en-US" sz="1400" dirty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合計總分有同樣重量者</a:t>
            </a:r>
            <a:r>
              <a:rPr lang="zh-TW" altLang="en-US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，名次將並列</a:t>
            </a:r>
            <a:r>
              <a:rPr lang="en-US" altLang="zh-TW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至多取</a:t>
            </a:r>
            <a:r>
              <a:rPr lang="en-US" altLang="zh-TW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10</a:t>
            </a:r>
            <a:r>
              <a:rPr lang="zh-TW" altLang="en-US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所學校給予獎勵</a:t>
            </a:r>
            <a:r>
              <a:rPr lang="en-US" altLang="zh-TW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1400" dirty="0" smtClean="0">
                <a:solidFill>
                  <a:srgbClr val="000000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。</a:t>
            </a:r>
            <a:endParaRPr lang="zh-TW" altLang="en-US" sz="1400" dirty="0">
              <a:solidFill>
                <a:srgbClr val="000000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72960" y="3807804"/>
            <a:ext cx="4199114" cy="3321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zh-TW" alt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校際競賽</a:t>
            </a:r>
            <a:r>
              <a:rPr lang="en-US" altLang="zh-TW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(108</a:t>
            </a:r>
            <a:r>
              <a:rPr lang="zh-TW" altLang="en-US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學年度上學期</a:t>
            </a:r>
            <a:r>
              <a:rPr lang="en-US" altLang="zh-TW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endParaRPr lang="zh-CN" altLang="en-US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27" name="Picture 7" descr="C:\Users\PETCPETC\Downloads\68012438501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3267847"/>
            <a:ext cx="1006092" cy="130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ETCPETC\Downloads\6801250976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88" y="971600"/>
            <a:ext cx="1292038" cy="129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6324497" y="8836275"/>
            <a:ext cx="490999" cy="26161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廣告</a:t>
            </a:r>
            <a:endParaRPr lang="zh-TW" altLang="en-US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0058" y="7260855"/>
            <a:ext cx="2196000" cy="33214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zh-TW" alt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圓體(P)" panose="020F0500000000000000" pitchFamily="34" charset="-120"/>
                <a:ea typeface="華康中圓體(P)" panose="020F0500000000000000" pitchFamily="34" charset="-120"/>
              </a:rPr>
              <a:t>電池種類</a:t>
            </a:r>
            <a:endParaRPr lang="zh-CN" altLang="en-US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9" name="圖片 8" descr="C:\Users\Tammy浣熊\Desktop\基米家族PNG檔\基米花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872"/>
          <a:stretch/>
        </p:blipFill>
        <p:spPr bwMode="auto">
          <a:xfrm>
            <a:off x="7309" y="6516216"/>
            <a:ext cx="778485" cy="909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4" name="Picture 10" descr="C:\Users\PETCPETC\Downloads\68014171638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87" y="8456360"/>
            <a:ext cx="4458830" cy="53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文字方塊 20"/>
          <p:cNvSpPr txBox="1"/>
          <p:nvPr/>
        </p:nvSpPr>
        <p:spPr>
          <a:xfrm>
            <a:off x="1357298" y="8824172"/>
            <a:ext cx="432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協辦學校</a:t>
            </a:r>
            <a:r>
              <a:rPr lang="en-US" altLang="zh-TW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:</a:t>
            </a:r>
            <a:r>
              <a:rPr lang="zh-TW" altLang="en-US" sz="1400" dirty="0" smtClean="0">
                <a:solidFill>
                  <a:srgbClr val="111111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r>
              <a:rPr lang="en-US" altLang="zh-TW" sz="14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(</a:t>
            </a:r>
            <a:r>
              <a:rPr lang="zh-TW" altLang="en-US" sz="14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請各校自行填寫</a:t>
            </a:r>
            <a:r>
              <a:rPr lang="en-US" altLang="zh-TW" sz="14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)</a:t>
            </a:r>
            <a:r>
              <a:rPr lang="zh-TW" altLang="en-US" sz="1400" dirty="0" smtClean="0">
                <a:solidFill>
                  <a:prstClr val="white"/>
                </a:solidFill>
                <a:latin typeface="華康中圓體(P)" panose="020F0500000000000000" pitchFamily="34" charset="-120"/>
                <a:ea typeface="華康中圓體(P)" panose="020F0500000000000000" pitchFamily="34" charset="-120"/>
              </a:rPr>
              <a:t> </a:t>
            </a:r>
            <a:endParaRPr lang="zh-TW" altLang="en-US" sz="1400" dirty="0">
              <a:solidFill>
                <a:prstClr val="white"/>
              </a:solidFill>
              <a:latin typeface="華康中圓體(P)" panose="020F0500000000000000" pitchFamily="34" charset="-120"/>
              <a:ea typeface="華康中圓體(P)" panose="020F0500000000000000" pitchFamily="34" charset="-12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28" y="5852630"/>
            <a:ext cx="1529816" cy="95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02" y="2948967"/>
            <a:ext cx="1341437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5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 Environment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nto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552</Words>
  <Application>Microsoft Office PowerPoint</Application>
  <PresentationFormat>如螢幕大小 (4:3)</PresentationFormat>
  <Paragraphs>38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Office 佈景主題</vt:lpstr>
      <vt:lpstr>Eco Environment</vt:lpstr>
      <vt:lpstr>Antonio template</vt:lpstr>
      <vt:lpstr>2_Office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PETCPETC</dc:creator>
  <cp:lastModifiedBy>PETC</cp:lastModifiedBy>
  <cp:revision>343</cp:revision>
  <cp:lastPrinted>2018-01-12T05:57:10Z</cp:lastPrinted>
  <dcterms:created xsi:type="dcterms:W3CDTF">2013-10-17T11:43:05Z</dcterms:created>
  <dcterms:modified xsi:type="dcterms:W3CDTF">2019-02-13T03:41:40Z</dcterms:modified>
</cp:coreProperties>
</file>